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230" y="9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8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9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8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C874EDC-B9BA-48C6-ACF0-F391E66B81F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4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68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8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8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31393B1-38A8-4F1B-A830-F19F5957029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31393B1-38A8-4F1B-A830-F19F5957029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5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5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3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4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5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5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6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6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6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6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6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6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6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7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7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67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7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4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4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4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梯形 6"/>
          <p:cNvSpPr/>
          <p:nvPr/>
        </p:nvSpPr>
        <p:spPr>
          <a:xfrm>
            <a:off x="4448887" y="313365"/>
            <a:ext cx="9877646" cy="6858000"/>
          </a:xfrm>
          <a:prstGeom prst="trapezoi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 </a:t>
            </a:r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</a:t>
            </a:r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2" name="图片 2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4027" b="2627"/>
          <a:stretch>
            <a:fillRect/>
          </a:stretch>
        </p:blipFill>
        <p:spPr>
          <a:xfrm>
            <a:off x="-4298167" y="882465"/>
            <a:ext cx="9525001" cy="5357813"/>
          </a:xfrm>
          <a:prstGeom prst="parallelogram"/>
        </p:spPr>
      </p:pic>
      <p:sp>
        <p:nvSpPr>
          <p:cNvPr id="1048587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88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89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0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1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2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3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4" name="文本框 16"/>
          <p:cNvSpPr txBox="1"/>
          <p:nvPr/>
        </p:nvSpPr>
        <p:spPr>
          <a:xfrm>
            <a:off x="5861244" y="2196364"/>
            <a:ext cx="6619175" cy="9931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betes </a:t>
            </a:r>
            <a:endParaRPr altLang="zh-CN" b="1" dirty="0" sz="6000" lang="en-US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2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6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5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2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5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8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9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 animBg="1"/>
      <p:bldP spid="1048587" grpId="0" animBg="1"/>
      <p:bldP spid="1048588" grpId="0" animBg="1"/>
      <p:bldP spid="1048589" grpId="0" animBg="1"/>
      <p:bldP spid="1048590" grpId="0" animBg="1"/>
      <p:bldP spid="1048591" grpId="0" animBg="1"/>
      <p:bldP spid="1048592" grpId="0" animBg="1"/>
      <p:bldP spid="1048593" grpId="0" animBg="1"/>
      <p:bldP spid="10485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048"/>
          <a:stretch>
            <a:fillRect/>
          </a:stretch>
        </p:blipFill>
        <p:spPr>
          <a:xfrm>
            <a:off x="0" y="874699"/>
            <a:ext cx="5258800" cy="5758164"/>
          </a:xfrm>
          <a:prstGeom prst="rect"/>
        </p:spPr>
      </p:pic>
      <p:grpSp>
        <p:nvGrpSpPr>
          <p:cNvPr id="27" name="组合 1"/>
          <p:cNvGrpSpPr/>
          <p:nvPr/>
        </p:nvGrpSpPr>
        <p:grpSpPr>
          <a:xfrm>
            <a:off x="-196807" y="1570247"/>
            <a:ext cx="13565905" cy="4917376"/>
            <a:chOff x="-5276428" y="3766782"/>
            <a:chExt cx="11539682" cy="4917376"/>
          </a:xfrm>
        </p:grpSpPr>
        <p:cxnSp>
          <p:nvCxnSpPr>
            <p:cNvPr id="3145728" name="直接连接符 22"/>
            <p:cNvCxnSpPr>
              <a:cxnSpLocks/>
            </p:cNvCxnSpPr>
            <p:nvPr/>
          </p:nvCxnSpPr>
          <p:spPr>
            <a:xfrm>
              <a:off x="-1" y="3766782"/>
              <a:ext cx="6263255" cy="0"/>
            </a:xfrm>
            <a:prstGeom prst="line"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8" name="文本框 24"/>
            <p:cNvSpPr txBox="1"/>
            <p:nvPr/>
          </p:nvSpPr>
          <p:spPr>
            <a:xfrm>
              <a:off x="-5276428" y="7669428"/>
              <a:ext cx="8625385" cy="101473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endParaRPr altLang="en-US" b="1" dirty="0" sz="6000" lang="zh-CN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48599" name=""/>
          <p:cNvSpPr txBox="1"/>
          <p:nvPr/>
        </p:nvSpPr>
        <p:spPr>
          <a:xfrm>
            <a:off x="5570528" y="966270"/>
            <a:ext cx="8017466" cy="4968240"/>
          </a:xfrm>
          <a:prstGeom prst="rect"/>
        </p:spPr>
        <p:txBody>
          <a:bodyPr rtlCol="0" wrap="square">
            <a:spAutoFit/>
          </a:bodyPr>
          <a:p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V</a:t>
            </a:r>
            <a:r>
              <a:rPr sz="5400" lang="en-US">
                <a:solidFill>
                  <a:srgbClr val="FF6600"/>
                </a:solidFill>
              </a:rPr>
              <a:t>.</a:t>
            </a:r>
            <a:r>
              <a:rPr sz="5400" lang="en-US">
                <a:solidFill>
                  <a:srgbClr val="FF6600"/>
                </a:solidFill>
              </a:rPr>
              <a:t>P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D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S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E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B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c</a:t>
            </a:r>
            <a:r>
              <a:rPr sz="5400" lang="en-US">
                <a:solidFill>
                  <a:srgbClr val="FF6600"/>
                </a:solidFill>
              </a:rPr>
              <a:t>h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B</a:t>
            </a:r>
            <a:r>
              <a:rPr sz="5400" lang="en-US">
                <a:solidFill>
                  <a:srgbClr val="FF6600"/>
                </a:solidFill>
              </a:rPr>
              <a:t>I</a:t>
            </a:r>
            <a:r>
              <a:rPr sz="5400" lang="en-US">
                <a:solidFill>
                  <a:srgbClr val="FF6600"/>
                </a:solidFill>
              </a:rPr>
              <a:t>O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d</a:t>
            </a:r>
            <a:r>
              <a:rPr sz="5400" lang="en-US">
                <a:solidFill>
                  <a:srgbClr val="FF6600"/>
                </a:solidFill>
              </a:rPr>
              <a:t>ical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g</a:t>
            </a:r>
            <a:r>
              <a:rPr sz="5400" lang="en-US">
                <a:solidFill>
                  <a:srgbClr val="FF6600"/>
                </a:solidFill>
              </a:rPr>
              <a:t>ineering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Y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3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d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y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ar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1000"/>
                            </p:stCondLst>
                            <p:childTnLst>
                              <p:par>
                                <p:cTn fill="hold" id="11" nodeType="after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13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14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15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矩形 4"/>
          <p:cNvSpPr/>
          <p:nvPr/>
        </p:nvSpPr>
        <p:spPr>
          <a:xfrm>
            <a:off x="491320" y="0"/>
            <a:ext cx="1310185" cy="6858000"/>
          </a:xfrm>
          <a:prstGeom prst="rect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4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872" r="8611"/>
          <a:stretch>
            <a:fillRect/>
          </a:stretch>
        </p:blipFill>
        <p:spPr>
          <a:xfrm>
            <a:off x="873455" y="454641"/>
            <a:ext cx="4597630" cy="5948718"/>
          </a:xfrm>
          <a:prstGeom prst="rect"/>
        </p:spPr>
      </p:pic>
      <p:sp>
        <p:nvSpPr>
          <p:cNvPr id="1048601" name="矩形 7"/>
          <p:cNvSpPr/>
          <p:nvPr/>
        </p:nvSpPr>
        <p:spPr>
          <a:xfrm>
            <a:off x="2060813" y="1460310"/>
            <a:ext cx="3589360" cy="4107977"/>
          </a:xfrm>
          <a:prstGeom prst="rect"/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2" name=""/>
          <p:cNvSpPr txBox="1"/>
          <p:nvPr/>
        </p:nvSpPr>
        <p:spPr>
          <a:xfrm rot="10250">
            <a:off x="5669853" y="9142"/>
            <a:ext cx="6152689" cy="13210540"/>
          </a:xfrm>
          <a:prstGeom prst="rect"/>
        </p:spPr>
        <p:txBody>
          <a:bodyPr rtlCol="0" wrap="square">
            <a:spAutoFit/>
          </a:bodyPr>
          <a:p>
            <a:r>
              <a:rPr sz="3200" lang="en-US">
                <a:solidFill>
                  <a:srgbClr val="7030A0"/>
                </a:solidFill>
              </a:rPr>
              <a:t>T</a:t>
            </a:r>
            <a:r>
              <a:rPr sz="3200" lang="en-US">
                <a:solidFill>
                  <a:srgbClr val="7030A0"/>
                </a:solidFill>
              </a:rPr>
              <a:t>e</a:t>
            </a:r>
            <a:r>
              <a:rPr sz="3200" lang="en-US">
                <a:solidFill>
                  <a:srgbClr val="7030A0"/>
                </a:solidFill>
              </a:rPr>
              <a:t>c</a:t>
            </a:r>
            <a:r>
              <a:rPr sz="3200" lang="en-US">
                <a:solidFill>
                  <a:srgbClr val="7030A0"/>
                </a:solidFill>
              </a:rPr>
              <a:t>h</a:t>
            </a:r>
            <a:r>
              <a:rPr sz="3200" lang="en-US">
                <a:solidFill>
                  <a:srgbClr val="7030A0"/>
                </a:solidFill>
              </a:rPr>
              <a:t>n</a:t>
            </a:r>
            <a:r>
              <a:rPr sz="3200" lang="en-US">
                <a:solidFill>
                  <a:srgbClr val="7030A0"/>
                </a:solidFill>
              </a:rPr>
              <a:t>i</a:t>
            </a:r>
            <a:r>
              <a:rPr sz="3200" lang="en-US">
                <a:solidFill>
                  <a:srgbClr val="7030A0"/>
                </a:solidFill>
              </a:rPr>
              <a:t>q</a:t>
            </a:r>
            <a:r>
              <a:rPr sz="3200" lang="en-US">
                <a:solidFill>
                  <a:srgbClr val="7030A0"/>
                </a:solidFill>
              </a:rPr>
              <a:t>ues </a:t>
            </a:r>
            <a:r>
              <a:rPr sz="3200" lang="en-US">
                <a:solidFill>
                  <a:srgbClr val="7030A0"/>
                </a:solidFill>
              </a:rPr>
              <a:t>i</a:t>
            </a:r>
            <a:r>
              <a:rPr sz="3200" lang="en-US">
                <a:solidFill>
                  <a:srgbClr val="7030A0"/>
                </a:solidFill>
              </a:rPr>
              <a:t>n</a:t>
            </a:r>
            <a:r>
              <a:rPr sz="3200" lang="en-US">
                <a:solidFill>
                  <a:srgbClr val="7030A0"/>
                </a:solidFill>
              </a:rPr>
              <a:t>v</a:t>
            </a:r>
            <a:r>
              <a:rPr sz="3200" lang="en-US">
                <a:solidFill>
                  <a:srgbClr val="7030A0"/>
                </a:solidFill>
              </a:rPr>
              <a:t>o</a:t>
            </a:r>
            <a:r>
              <a:rPr sz="3200" lang="en-US">
                <a:solidFill>
                  <a:srgbClr val="7030A0"/>
                </a:solidFill>
              </a:rPr>
              <a:t>l</a:t>
            </a:r>
            <a:r>
              <a:rPr sz="3200" lang="en-US">
                <a:solidFill>
                  <a:srgbClr val="7030A0"/>
                </a:solidFill>
              </a:rPr>
              <a:t>ved </a:t>
            </a:r>
            <a:r>
              <a:rPr sz="3200" lang="en-US">
                <a:solidFill>
                  <a:srgbClr val="7030A0"/>
                </a:solidFill>
              </a:rPr>
              <a:t>in </a:t>
            </a:r>
            <a:r>
              <a:rPr sz="3200" lang="en-US">
                <a:solidFill>
                  <a:srgbClr val="7030A0"/>
                </a:solidFill>
              </a:rPr>
              <a:t>d</a:t>
            </a:r>
            <a:r>
              <a:rPr sz="3200" lang="en-US">
                <a:solidFill>
                  <a:srgbClr val="7030A0"/>
                </a:solidFill>
              </a:rPr>
              <a:t>iabetes </a:t>
            </a:r>
            <a:r>
              <a:rPr sz="3200" lang="en-US">
                <a:solidFill>
                  <a:srgbClr val="7030A0"/>
                </a:solidFill>
              </a:rPr>
              <a:t>c</a:t>
            </a:r>
            <a:r>
              <a:rPr sz="3200" lang="en-US">
                <a:solidFill>
                  <a:srgbClr val="7030A0"/>
                </a:solidFill>
              </a:rPr>
              <a:t>a</a:t>
            </a:r>
            <a:r>
              <a:rPr sz="3200" lang="en-US">
                <a:solidFill>
                  <a:srgbClr val="7030A0"/>
                </a:solidFill>
              </a:rPr>
              <a:t>r</a:t>
            </a:r>
            <a:r>
              <a:rPr sz="3200" lang="en-US">
                <a:solidFill>
                  <a:srgbClr val="7030A0"/>
                </a:solidFill>
              </a:rPr>
              <a:t>e</a:t>
            </a:r>
            <a:r>
              <a:rPr sz="3200" lang="en-US">
                <a:solidFill>
                  <a:srgbClr val="7030A0"/>
                </a:solidFill>
              </a:rPr>
              <a:t>:</a:t>
            </a:r>
            <a:r>
              <a:rPr sz="3200" lang="en-US">
                <a:solidFill>
                  <a:srgbClr val="7030A0"/>
                </a:solidFill>
              </a:rPr>
              <a:t>-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Several AI-based techniques have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been applied in diabetes care. With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the advent of AI, the diagnosis of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diabetes has evolved beyond a few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measurements of blood glucose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levels and glycosylated hemoglobin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(HbA1c).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Case-based reasoning (CBR).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CBR, an AI technique to solve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new problems based on learning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from similar past encounters, is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being extensively used in diabetes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management.</a:t>
            </a:r>
            <a:endParaRPr sz="2800" lang="en-US">
              <a:solidFill>
                <a:srgbClr val="008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Support System is an example of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CBR that has been used in diabetes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care. The system aims to automatically detect problems in control of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blood glucose, propose solutions to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the detected problems, and remember the effective and ineffective solutions for individual patients.17 CBR has been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used to optimize and individualize insulin therapy for various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meal situations in diabetes.19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Machine learning and deep learning. Several machine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1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5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0" grpId="0" animBg="1"/>
      <p:bldP spid="10486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菱形 1"/>
          <p:cNvSpPr/>
          <p:nvPr/>
        </p:nvSpPr>
        <p:spPr>
          <a:xfrm>
            <a:off x="204715" y="232011"/>
            <a:ext cx="532263" cy="532263"/>
          </a:xfrm>
          <a:prstGeom prst="diamon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4" name="菱形 2"/>
          <p:cNvSpPr/>
          <p:nvPr/>
        </p:nvSpPr>
        <p:spPr>
          <a:xfrm>
            <a:off x="361664" y="232011"/>
            <a:ext cx="532263" cy="532263"/>
          </a:xfrm>
          <a:prstGeom prst="diamond"/>
          <a:noFill/>
          <a:ln>
            <a:solidFill>
              <a:srgbClr val="C00000"/>
            </a:solidFill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50876" y="0"/>
            <a:ext cx="7771315" cy="680151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4"/>
          <p:cNvSpPr/>
          <p:nvPr/>
        </p:nvSpPr>
        <p:spPr>
          <a:xfrm>
            <a:off x="491320" y="0"/>
            <a:ext cx="1310185" cy="6858000"/>
          </a:xfrm>
          <a:prstGeom prst="rect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6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872" r="8611"/>
          <a:stretch>
            <a:fillRect/>
          </a:stretch>
        </p:blipFill>
        <p:spPr>
          <a:xfrm>
            <a:off x="873455" y="454641"/>
            <a:ext cx="3869817" cy="5948718"/>
          </a:xfrm>
          <a:prstGeom prst="rect"/>
        </p:spPr>
      </p:pic>
      <p:sp>
        <p:nvSpPr>
          <p:cNvPr id="1048609" name=""/>
          <p:cNvSpPr txBox="1"/>
          <p:nvPr/>
        </p:nvSpPr>
        <p:spPr>
          <a:xfrm>
            <a:off x="4743272" y="894079"/>
            <a:ext cx="7502089" cy="50698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6600CC"/>
                </a:solidFill>
              </a:rPr>
              <a:t>Telehealth has revolutionized the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management of diabetes. Remote monitoring reduces the time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spent in follow-up visits and allows a more real-time monitoring of the glycemic status as well as the overall health of the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patient. AI has the ability to replace 50%-70% of routine follow-up clinical consultations with virtual engagements and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remote monitoring.12 Short message service (SMS) text messaging are being tested for improvement in medication adherence in a randomized control trail in over 800 patients with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type 2 diabetes mellitus in sub-Saharan Africa</a:t>
            </a:r>
            <a:endParaRPr sz="2800" lang="en-US">
              <a:solidFill>
                <a:srgbClr val="6600CC"/>
              </a:solidFill>
            </a:endParaRPr>
          </a:p>
        </p:txBody>
      </p:sp>
      <p:sp>
        <p:nvSpPr>
          <p:cNvPr id="1048610" name=""/>
          <p:cNvSpPr txBox="1"/>
          <p:nvPr/>
        </p:nvSpPr>
        <p:spPr>
          <a:xfrm>
            <a:off x="5125407" y="38353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ication</a:t>
            </a:r>
            <a:r>
              <a:rPr sz="2800" lang="en-US">
                <a:solidFill>
                  <a:srgbClr val="000000"/>
                </a:solidFill>
              </a:rPr>
              <a:t>:</a:t>
            </a:r>
            <a:r>
              <a:rPr sz="2800" lang="en-US">
                <a:solidFill>
                  <a:srgbClr val="000000"/>
                </a:solidFill>
              </a:rPr>
              <a:t>-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1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菱形 1"/>
          <p:cNvSpPr/>
          <p:nvPr/>
        </p:nvSpPr>
        <p:spPr>
          <a:xfrm>
            <a:off x="204715" y="232011"/>
            <a:ext cx="532263" cy="532263"/>
          </a:xfrm>
          <a:prstGeom prst="diamon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菱形 2"/>
          <p:cNvSpPr/>
          <p:nvPr/>
        </p:nvSpPr>
        <p:spPr>
          <a:xfrm>
            <a:off x="361664" y="232011"/>
            <a:ext cx="532263" cy="532263"/>
          </a:xfrm>
          <a:prstGeom prst="diamond"/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矩形 3"/>
          <p:cNvSpPr/>
          <p:nvPr/>
        </p:nvSpPr>
        <p:spPr>
          <a:xfrm>
            <a:off x="768876" y="1114194"/>
            <a:ext cx="7512352" cy="4629612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Algorithm: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Choose the number of clusters(K) and obtain the data points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Place the centroids c_1, c_2, ..... c_k randomly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Steps 4 and 5 should be repeated until the end of a fixed number of iterations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For each data point x_i: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-find the nearest centroid(c_1, c_2 ,..c_k)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-assign the point to that cluster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for each cluster j = 1..k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centroid = mean of all points assigned to that cluster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End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iv.Model Building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梯形 6"/>
          <p:cNvSpPr/>
          <p:nvPr/>
        </p:nvSpPr>
        <p:spPr>
          <a:xfrm>
            <a:off x="4448887" y="0"/>
            <a:ext cx="9877646" cy="6858000"/>
          </a:xfrm>
          <a:prstGeom prst="trapezoi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7" name="图片 2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4027" b="2627"/>
          <a:stretch>
            <a:fillRect/>
          </a:stretch>
        </p:blipFill>
        <p:spPr>
          <a:xfrm>
            <a:off x="-3319088" y="938603"/>
            <a:ext cx="9525001" cy="5357813"/>
          </a:xfrm>
          <a:prstGeom prst="parallelogram"/>
        </p:spPr>
      </p:pic>
      <p:sp>
        <p:nvSpPr>
          <p:cNvPr id="1048618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2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3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4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5" name="文本框 16"/>
          <p:cNvSpPr txBox="1"/>
          <p:nvPr/>
        </p:nvSpPr>
        <p:spPr>
          <a:xfrm>
            <a:off x="6096000" y="2813399"/>
            <a:ext cx="5851501" cy="1069340"/>
          </a:xfrm>
          <a:prstGeom prst="rect"/>
          <a:noFill/>
        </p:spPr>
        <p:txBody>
          <a:bodyPr rtlCol="0" wrap="square">
            <a:spAutoFit/>
          </a:bodyPr>
          <a:p>
            <a:pPr algn="dist"/>
            <a:r>
              <a:rPr altLang="zh-CN" b="1" dirty="0" sz="66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r>
              <a:rPr altLang="en-US" b="1" dirty="0" sz="6600" lang="zh-CN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altLang="en-US" b="1" dirty="0" sz="6600" lang="zh-CN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2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6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5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2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6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4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5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6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7" grpId="0" animBg="1"/>
      <p:bldP spid="1048618" grpId="0" animBg="1"/>
      <p:bldP spid="1048619" grpId="0" animBg="1"/>
      <p:bldP spid="1048620" grpId="0" animBg="1"/>
      <p:bldP spid="1048621" grpId="0" animBg="1"/>
      <p:bldP spid="1048622" grpId="0" animBg="1"/>
      <p:bldP spid="1048623" grpId="0" animBg="1"/>
      <p:bldP spid="1048624" grpId="0" animBg="1"/>
      <p:bldP spid="10486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123</dc:creator>
  <cp:lastModifiedBy>wps</cp:lastModifiedBy>
  <dcterms:created xsi:type="dcterms:W3CDTF">2019-04-15T09:01:00Z</dcterms:created>
  <dcterms:modified xsi:type="dcterms:W3CDTF">2023-10-04T11:58:21Z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004ebabb01b94cdc9e2740d406b1b850</vt:lpwstr>
  </property>
</Properties>
</file>